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1"/>
    <p:sldId id="257" r:id="rId32"/>
    <p:sldId id="258" r:id="rId33"/>
    <p:sldId id="259" r:id="rId34"/>
    <p:sldId id="260" r:id="rId35"/>
    <p:sldId id="261" r:id="rId36"/>
    <p:sldId id="262" r:id="rId37"/>
    <p:sldId id="263" r:id="rId38"/>
    <p:sldId id="264" r:id="rId39"/>
    <p:sldId id="265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okoto" charset="1" panose="00000000000000000000"/>
      <p:regular r:id="rId10"/>
    </p:embeddedFont>
    <p:embeddedFont>
      <p:font typeface="Open Sauce" charset="1" panose="00000500000000000000"/>
      <p:regular r:id="rId11"/>
    </p:embeddedFont>
    <p:embeddedFont>
      <p:font typeface="Open Sauce Bold" charset="1" panose="00000800000000000000"/>
      <p:regular r:id="rId12"/>
    </p:embeddedFont>
    <p:embeddedFont>
      <p:font typeface="Open Sauce Italics" charset="1" panose="00000500000000000000"/>
      <p:regular r:id="rId13"/>
    </p:embeddedFont>
    <p:embeddedFont>
      <p:font typeface="Open Sauce Bold Italics" charset="1" panose="00000800000000000000"/>
      <p:regular r:id="rId14"/>
    </p:embeddedFont>
    <p:embeddedFont>
      <p:font typeface="Open Sauce Light" charset="1" panose="00000400000000000000"/>
      <p:regular r:id="rId15"/>
    </p:embeddedFont>
    <p:embeddedFont>
      <p:font typeface="Open Sauce Light Italics" charset="1" panose="00000400000000000000"/>
      <p:regular r:id="rId16"/>
    </p:embeddedFont>
    <p:embeddedFont>
      <p:font typeface="Open Sauce Medium" charset="1" panose="00000600000000000000"/>
      <p:regular r:id="rId17"/>
    </p:embeddedFont>
    <p:embeddedFont>
      <p:font typeface="Open Sauce Medium Italics" charset="1" panose="00000600000000000000"/>
      <p:regular r:id="rId18"/>
    </p:embeddedFont>
    <p:embeddedFont>
      <p:font typeface="Open Sauce Semi-Bold" charset="1" panose="00000700000000000000"/>
      <p:regular r:id="rId19"/>
    </p:embeddedFont>
    <p:embeddedFont>
      <p:font typeface="Open Sauce Semi-Bold Italics" charset="1" panose="00000700000000000000"/>
      <p:regular r:id="rId20"/>
    </p:embeddedFont>
    <p:embeddedFont>
      <p:font typeface="Open Sauce Heavy" charset="1" panose="00000A00000000000000"/>
      <p:regular r:id="rId21"/>
    </p:embeddedFont>
    <p:embeddedFont>
      <p:font typeface="Open Sauce Heavy Italics" charset="1" panose="00000A00000000000000"/>
      <p:regular r:id="rId22"/>
    </p:embeddedFont>
    <p:embeddedFont>
      <p:font typeface="Open Sans" charset="1" panose="020B0606030504020204"/>
      <p:regular r:id="rId23"/>
    </p:embeddedFont>
    <p:embeddedFont>
      <p:font typeface="Open Sans Bold" charset="1" panose="020B0806030504020204"/>
      <p:regular r:id="rId24"/>
    </p:embeddedFont>
    <p:embeddedFont>
      <p:font typeface="Open Sans Italics" charset="1" panose="020B0606030504020204"/>
      <p:regular r:id="rId25"/>
    </p:embeddedFont>
    <p:embeddedFont>
      <p:font typeface="Open Sans Bold Italics" charset="1" panose="020B0806030504020204"/>
      <p:regular r:id="rId26"/>
    </p:embeddedFont>
    <p:embeddedFont>
      <p:font typeface="Open Sans Light" charset="1" panose="020B0306030504020204"/>
      <p:regular r:id="rId27"/>
    </p:embeddedFont>
    <p:embeddedFont>
      <p:font typeface="Open Sans Light Italics" charset="1" panose="020B0306030504020204"/>
      <p:regular r:id="rId28"/>
    </p:embeddedFont>
    <p:embeddedFont>
      <p:font typeface="Open Sans Ultra-Bold" charset="1" panose="00000000000000000000"/>
      <p:regular r:id="rId29"/>
    </p:embeddedFont>
    <p:embeddedFont>
      <p:font typeface="Open Sans Ultra-Bold Italics" charset="1" panose="000000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slides/slide1.xml" Type="http://schemas.openxmlformats.org/officeDocument/2006/relationships/slide"/><Relationship Id="rId32" Target="slides/slide2.xml" Type="http://schemas.openxmlformats.org/officeDocument/2006/relationships/slide"/><Relationship Id="rId33" Target="slides/slide3.xml" Type="http://schemas.openxmlformats.org/officeDocument/2006/relationships/slide"/><Relationship Id="rId34" Target="slides/slide4.xml" Type="http://schemas.openxmlformats.org/officeDocument/2006/relationships/slide"/><Relationship Id="rId35" Target="slides/slide5.xml" Type="http://schemas.openxmlformats.org/officeDocument/2006/relationships/slide"/><Relationship Id="rId36" Target="slides/slide6.xml" Type="http://schemas.openxmlformats.org/officeDocument/2006/relationships/slide"/><Relationship Id="rId37" Target="slides/slide7.xml" Type="http://schemas.openxmlformats.org/officeDocument/2006/relationships/slide"/><Relationship Id="rId38" Target="slides/slide8.xml" Type="http://schemas.openxmlformats.org/officeDocument/2006/relationships/slide"/><Relationship Id="rId39" Target="slides/slide9.xml" Type="http://schemas.openxmlformats.org/officeDocument/2006/relationships/slide"/><Relationship Id="rId4" Target="theme/theme1.xml" Type="http://schemas.openxmlformats.org/officeDocument/2006/relationships/theme"/><Relationship Id="rId40" Target="slides/slide10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jpeg>
</file>

<file path=ppt/media/image24.png>
</file>

<file path=ppt/media/image25.svg>
</file>

<file path=ppt/media/image26.jpeg>
</file>

<file path=ppt/media/image27.png>
</file>

<file path=ppt/media/image28.svg>
</file>

<file path=ppt/media/image29.png>
</file>

<file path=ppt/media/image3.jpe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41.png>
</file>

<file path=ppt/media/image42.svg>
</file>

<file path=ppt/media/image43.png>
</file>

<file path=ppt/media/image44.svg>
</file>

<file path=ppt/media/image45.jpeg>
</file>

<file path=ppt/media/image46.png>
</file>

<file path=ppt/media/image47.svg>
</file>

<file path=ppt/media/image48.png>
</file>

<file path=ppt/media/image49.png>
</file>

<file path=ppt/media/image5.png>
</file>

<file path=ppt/media/image50.svg>
</file>

<file path=ppt/media/image51.png>
</file>

<file path=ppt/media/image52.svg>
</file>

<file path=ppt/media/image6.svg>
</file>

<file path=ppt/media/image7.jpe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9.png" Type="http://schemas.openxmlformats.org/officeDocument/2006/relationships/image"/><Relationship Id="rId3" Target="../media/image50.svg" Type="http://schemas.openxmlformats.org/officeDocument/2006/relationships/image"/><Relationship Id="rId4" Target="../media/image51.png" Type="http://schemas.openxmlformats.org/officeDocument/2006/relationships/image"/><Relationship Id="rId5" Target="../media/image5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0.svg" Type="http://schemas.openxmlformats.org/officeDocument/2006/relationships/image"/><Relationship Id="rId11" Target="../media/image21.png" Type="http://schemas.openxmlformats.org/officeDocument/2006/relationships/image"/><Relationship Id="rId12" Target="../media/image22.svg" Type="http://schemas.openxmlformats.org/officeDocument/2006/relationships/image"/><Relationship Id="rId2" Target="../media/image12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Relationship Id="rId9" Target="../media/image1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Relationship Id="rId5" Target="../media/image2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8.svg" Type="http://schemas.openxmlformats.org/officeDocument/2006/relationships/image"/><Relationship Id="rId11" Target="../media/image39.png" Type="http://schemas.openxmlformats.org/officeDocument/2006/relationships/image"/><Relationship Id="rId12" Target="../media/image40.svg" Type="http://schemas.openxmlformats.org/officeDocument/2006/relationships/image"/><Relationship Id="rId13" Target="../media/image41.png" Type="http://schemas.openxmlformats.org/officeDocument/2006/relationships/image"/><Relationship Id="rId14" Target="../media/image42.svg" Type="http://schemas.openxmlformats.org/officeDocument/2006/relationships/image"/><Relationship Id="rId15" Target="../media/image43.png" Type="http://schemas.openxmlformats.org/officeDocument/2006/relationships/image"/><Relationship Id="rId16" Target="../media/image44.svg" Type="http://schemas.openxmlformats.org/officeDocument/2006/relationships/image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png" Type="http://schemas.openxmlformats.org/officeDocument/2006/relationships/image"/><Relationship Id="rId6" Target="../media/image34.svg" Type="http://schemas.openxmlformats.org/officeDocument/2006/relationships/image"/><Relationship Id="rId7" Target="../media/image35.png" Type="http://schemas.openxmlformats.org/officeDocument/2006/relationships/image"/><Relationship Id="rId8" Target="../media/image36.svg" Type="http://schemas.openxmlformats.org/officeDocument/2006/relationships/image"/><Relationship Id="rId9" Target="../media/image37.png" Type="http://schemas.openxmlformats.org/officeDocument/2006/relationships/image"/></Relationships>
</file>

<file path=ppt/slides/_rels/slide9.xml.rels><?xml version="1.0" encoding="UTF-8" standalone="no"?>
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5.jpeg" Type="http://schemas.openxmlformats.org/officeDocument/2006/relationships/image"/><Relationship Id="rId3" Target="../media/image46.png" Type="http://schemas.openxmlformats.org/officeDocument/2006/relationships/image"/><Relationship Id="rId4" Target="../media/image47.svg" Type="http://schemas.openxmlformats.org/officeDocument/2006/relationships/image"/><Relationship Id="rId5" Target="../media/image48.png" Type="http://schemas.openxmlformats.org/officeDocument/2006/relationships/image"/><Relationship Id="rId6" Target="about:blank" TargetMode="External" Type="http://schemas.openxmlformats.org/officeDocument/2006/relationships/hyperlink"/></Relationships>
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940013" cy="967838"/>
          </a:xfrm>
          <a:custGeom>
            <a:avLst/>
            <a:gdLst/>
            <a:ahLst/>
            <a:cxnLst/>
            <a:rect r="r" b="b" t="t" l="l"/>
            <a:pathLst>
              <a:path h="967838" w="940013">
                <a:moveTo>
                  <a:pt x="0" y="0"/>
                </a:moveTo>
                <a:lnTo>
                  <a:pt x="940013" y="0"/>
                </a:lnTo>
                <a:lnTo>
                  <a:pt x="940013" y="967838"/>
                </a:lnTo>
                <a:lnTo>
                  <a:pt x="0" y="9678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006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38022" y="1226869"/>
            <a:ext cx="531756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FLORIAN DESCAMPS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86617" y="3065425"/>
            <a:ext cx="8220376" cy="2078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10"/>
              </a:lnSpc>
            </a:pPr>
            <a:r>
              <a:rPr lang="en-US" sz="5936">
                <a:solidFill>
                  <a:srgbClr val="92DCEF"/>
                </a:solidFill>
                <a:latin typeface="Mokoto"/>
              </a:rPr>
              <a:t>L’INTELLIGENCE ARTIFICIELLE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34566" y="5421581"/>
            <a:ext cx="940013" cy="967838"/>
          </a:xfrm>
          <a:custGeom>
            <a:avLst/>
            <a:gdLst/>
            <a:ahLst/>
            <a:cxnLst/>
            <a:rect r="r" b="b" t="t" l="l"/>
            <a:pathLst>
              <a:path h="967838" w="940013">
                <a:moveTo>
                  <a:pt x="0" y="0"/>
                </a:moveTo>
                <a:lnTo>
                  <a:pt x="940012" y="0"/>
                </a:lnTo>
                <a:lnTo>
                  <a:pt x="940012" y="967838"/>
                </a:lnTo>
                <a:lnTo>
                  <a:pt x="0" y="9678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456051" y="5143500"/>
            <a:ext cx="13375898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56051" y="1028700"/>
            <a:ext cx="2648902" cy="4114800"/>
          </a:xfrm>
          <a:custGeom>
            <a:avLst/>
            <a:gdLst/>
            <a:ahLst/>
            <a:cxnLst/>
            <a:rect r="r" b="b" t="t" l="l"/>
            <a:pathLst>
              <a:path h="4114800" w="2648902">
                <a:moveTo>
                  <a:pt x="0" y="0"/>
                </a:moveTo>
                <a:lnTo>
                  <a:pt x="2648902" y="0"/>
                </a:lnTo>
                <a:lnTo>
                  <a:pt x="264890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64252" y="2752951"/>
            <a:ext cx="10927704" cy="2064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Open Sauce Heavy"/>
              </a:rPr>
              <a:t>Merci de votre attention 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35350" y="5341669"/>
            <a:ext cx="33180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FLORIAN DESCAMPS</a:t>
            </a:r>
          </a:p>
        </p:txBody>
      </p:sp>
    </p:spTree>
  </p:cSld>
  <p:clrMapOvr>
    <a:masterClrMapping/>
  </p:clrMapOvr>
  <p:transition spd="slow">
    <p:cover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51435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15904" y="3474060"/>
            <a:ext cx="1284092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Découvrir les tenants et aboutissants de l’intelligence artificielle.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33812" y="446862"/>
            <a:ext cx="8220376" cy="103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10"/>
              </a:lnSpc>
            </a:pPr>
            <a:r>
              <a:rPr lang="en-US" sz="5936">
                <a:solidFill>
                  <a:srgbClr val="92DCEF"/>
                </a:solidFill>
                <a:latin typeface="Mokoto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5904" y="2473551"/>
            <a:ext cx="8220376" cy="770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50"/>
              </a:lnSpc>
            </a:pPr>
            <a:r>
              <a:rPr lang="en-US" sz="4536">
                <a:solidFill>
                  <a:srgbClr val="92DCEF"/>
                </a:solidFill>
                <a:latin typeface="Mokoto"/>
              </a:rPr>
              <a:t>PROJET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15904" y="5057775"/>
            <a:ext cx="8220376" cy="770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50"/>
              </a:lnSpc>
            </a:pPr>
            <a:r>
              <a:rPr lang="en-US" sz="4536">
                <a:solidFill>
                  <a:srgbClr val="92DCEF"/>
                </a:solidFill>
                <a:latin typeface="Mokoto"/>
              </a:rPr>
              <a:t>SUJETS ABORDÉS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15904" y="5985281"/>
            <a:ext cx="12840923" cy="264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Fonctionnement</a:t>
            </a:r>
          </a:p>
          <a:p>
            <a:pPr algn="just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Possibilités d’applications</a:t>
            </a:r>
          </a:p>
          <a:p>
            <a:pPr algn="just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Histoire de l’intelligence artificielle</a:t>
            </a:r>
          </a:p>
          <a:p>
            <a:pPr algn="just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La cybersécurité</a:t>
            </a:r>
          </a:p>
          <a:p>
            <a:pPr algn="just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Les problèmes  structurels</a:t>
            </a:r>
          </a:p>
        </p:txBody>
      </p:sp>
    </p:spTree>
  </p:cSld>
  <p:clrMapOvr>
    <a:masterClrMapping/>
  </p:clrMapOvr>
  <p:transition spd="slow">
    <p:cover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5600762" cy="10257501"/>
          </a:xfrm>
          <a:custGeom>
            <a:avLst/>
            <a:gdLst/>
            <a:ahLst/>
            <a:cxnLst/>
            <a:rect r="r" b="b" t="t" l="l"/>
            <a:pathLst>
              <a:path h="10257501" w="15600762">
                <a:moveTo>
                  <a:pt x="0" y="0"/>
                </a:moveTo>
                <a:lnTo>
                  <a:pt x="15600762" y="0"/>
                </a:lnTo>
                <a:lnTo>
                  <a:pt x="15600762" y="10257501"/>
                </a:lnTo>
                <a:lnTo>
                  <a:pt x="0" y="102575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467073" y="7704562"/>
            <a:ext cx="2820927" cy="2552939"/>
          </a:xfrm>
          <a:custGeom>
            <a:avLst/>
            <a:gdLst/>
            <a:ahLst/>
            <a:cxnLst/>
            <a:rect r="r" b="b" t="t" l="l"/>
            <a:pathLst>
              <a:path h="2552939" w="2820927">
                <a:moveTo>
                  <a:pt x="0" y="0"/>
                </a:moveTo>
                <a:lnTo>
                  <a:pt x="2820927" y="0"/>
                </a:lnTo>
                <a:lnTo>
                  <a:pt x="2820927" y="2552939"/>
                </a:lnTo>
                <a:lnTo>
                  <a:pt x="0" y="25529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916351" y="755858"/>
            <a:ext cx="8342949" cy="2073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</a:rPr>
              <a:t>L’histoire de l’IA</a:t>
            </a:r>
          </a:p>
        </p:txBody>
      </p:sp>
    </p:spTree>
  </p:cSld>
  <p:clrMapOvr>
    <a:masterClrMapping/>
  </p:clrMapOvr>
  <p:transition spd="slow">
    <p:cover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19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28245" y="3428416"/>
            <a:ext cx="4778167" cy="2389084"/>
            <a:chOff x="0" y="0"/>
            <a:chExt cx="81280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689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2EB7C5"/>
                  </a:solidFill>
                  <a:latin typeface="Open Sans"/>
                </a:rPr>
                <a:t>Antiquité</a:t>
              </a:r>
            </a:p>
          </p:txBody>
        </p:sp>
      </p:grpSp>
      <p:sp>
        <p:nvSpPr>
          <p:cNvPr name="AutoShape 5" id="5"/>
          <p:cNvSpPr/>
          <p:nvPr/>
        </p:nvSpPr>
        <p:spPr>
          <a:xfrm>
            <a:off x="2684887" y="1743079"/>
            <a:ext cx="0" cy="168533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4365833" y="3428416"/>
            <a:ext cx="4778167" cy="2389084"/>
            <a:chOff x="0" y="0"/>
            <a:chExt cx="812800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689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2EB7C5"/>
                  </a:solidFill>
                  <a:latin typeface="Open Sans"/>
                </a:rPr>
                <a:t>Moyen-Âge / Renaissance</a:t>
              </a:r>
            </a:p>
          </p:txBody>
        </p:sp>
      </p:grpSp>
      <p:sp>
        <p:nvSpPr>
          <p:cNvPr name="AutoShape 9" id="9"/>
          <p:cNvSpPr/>
          <p:nvPr/>
        </p:nvSpPr>
        <p:spPr>
          <a:xfrm>
            <a:off x="5360726" y="5817500"/>
            <a:ext cx="0" cy="168533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8203607" y="3428416"/>
            <a:ext cx="4778167" cy="2389084"/>
            <a:chOff x="0" y="0"/>
            <a:chExt cx="812800" cy="40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689E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2EB7C5"/>
                  </a:solidFill>
                  <a:latin typeface="Open Sans"/>
                </a:rPr>
                <a:t>XIXe siècle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>
            <a:off x="10573640" y="1743079"/>
            <a:ext cx="0" cy="168533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8966205" y="5817500"/>
            <a:ext cx="0" cy="168533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12041381" y="3428416"/>
            <a:ext cx="4778167" cy="2389084"/>
            <a:chOff x="0" y="0"/>
            <a:chExt cx="812800" cy="406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689E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2EB7C5"/>
                  </a:solidFill>
                  <a:latin typeface="Open Sans"/>
                </a:rPr>
                <a:t>XXe siècle</a:t>
              </a:r>
            </a:p>
          </p:txBody>
        </p:sp>
      </p:grpSp>
      <p:sp>
        <p:nvSpPr>
          <p:cNvPr name="AutoShape 18" id="18"/>
          <p:cNvSpPr/>
          <p:nvPr/>
        </p:nvSpPr>
        <p:spPr>
          <a:xfrm>
            <a:off x="15079297" y="5817500"/>
            <a:ext cx="0" cy="168533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14430464" y="23178"/>
            <a:ext cx="3659557" cy="1944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Open Sans Bold"/>
              </a:rPr>
              <a:t>Les premiers programmes d’IA</a:t>
            </a:r>
          </a:p>
        </p:txBody>
      </p:sp>
      <p:sp>
        <p:nvSpPr>
          <p:cNvPr name="AutoShape 20" id="20"/>
          <p:cNvSpPr/>
          <p:nvPr/>
        </p:nvSpPr>
        <p:spPr>
          <a:xfrm>
            <a:off x="15098347" y="1538921"/>
            <a:ext cx="0" cy="168533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1" id="21"/>
          <p:cNvSpPr/>
          <p:nvPr/>
        </p:nvSpPr>
        <p:spPr>
          <a:xfrm flipH="false" flipV="false" rot="0">
            <a:off x="0" y="6172200"/>
            <a:ext cx="2304288" cy="4114800"/>
          </a:xfrm>
          <a:custGeom>
            <a:avLst/>
            <a:gdLst/>
            <a:ahLst/>
            <a:cxnLst/>
            <a:rect r="r" b="b" t="t" l="l"/>
            <a:pathLst>
              <a:path h="4114800" w="2304288">
                <a:moveTo>
                  <a:pt x="0" y="0"/>
                </a:moveTo>
                <a:lnTo>
                  <a:pt x="2304288" y="0"/>
                </a:lnTo>
                <a:lnTo>
                  <a:pt x="23042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67962" y="398781"/>
            <a:ext cx="5098732" cy="62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Open Sans Bold"/>
              </a:rPr>
              <a:t>La théorie des formes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225065" y="7754897"/>
            <a:ext cx="5010467" cy="62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Open Sans Bold"/>
              </a:rPr>
              <a:t>La machine pensante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725531" y="398781"/>
            <a:ext cx="5914390" cy="62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Open Sans Bold"/>
              </a:rPr>
              <a:t>Les calculs automatiques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55561" y="1024573"/>
            <a:ext cx="4458653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5EA8CD"/>
                </a:solidFill>
                <a:latin typeface="Open Sans Bold"/>
              </a:rPr>
              <a:t>Racine, Platon, Aristote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145367" y="8552139"/>
            <a:ext cx="5625941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5EA8CD"/>
                </a:solidFill>
                <a:latin typeface="Open Sans Bold"/>
              </a:rPr>
              <a:t>Ramon Llull, Léonard de Vinci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673302" y="1024573"/>
            <a:ext cx="5966619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5EA8CD"/>
                </a:solidFill>
                <a:latin typeface="Open Sans Bold"/>
              </a:rPr>
              <a:t>Charles Babbage, Ada Lovelace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956966" y="7754897"/>
            <a:ext cx="4134485" cy="62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Open Sans Bold"/>
              </a:rPr>
              <a:t>Les concepts clés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771308" y="8327666"/>
            <a:ext cx="4505801" cy="1581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5E17EB"/>
                </a:solidFill>
                <a:latin typeface="Open Sans Bold"/>
              </a:rPr>
              <a:t>La pensée automatisée, le raisonnement formel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692150" y="7607893"/>
            <a:ext cx="4595850" cy="1287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Open Sans Bold"/>
              </a:rPr>
              <a:t>Les premières expérimentations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5448629" y="1910397"/>
            <a:ext cx="2207876" cy="1047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5E17EB"/>
                </a:solidFill>
                <a:latin typeface="Open Sans Bold"/>
              </a:rPr>
              <a:t>Le Logic Theorist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5051424" y="9009337"/>
            <a:ext cx="2207876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5E17EB"/>
                </a:solidFill>
                <a:latin typeface="Open Sans Bold"/>
              </a:rPr>
              <a:t>Le GPS</a:t>
            </a:r>
          </a:p>
        </p:txBody>
      </p:sp>
    </p:spTree>
  </p:cSld>
  <p:clrMapOvr>
    <a:masterClrMapping/>
  </p:clrMapOvr>
  <p:transition spd="slow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62119" y="3371316"/>
            <a:ext cx="3374521" cy="1996511"/>
            <a:chOff x="0" y="0"/>
            <a:chExt cx="888763" cy="5258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88763" cy="525830"/>
            </a:xfrm>
            <a:custGeom>
              <a:avLst/>
              <a:gdLst/>
              <a:ahLst/>
              <a:cxnLst/>
              <a:rect r="r" b="b" t="t" l="l"/>
              <a:pathLst>
                <a:path h="525830" w="888763">
                  <a:moveTo>
                    <a:pt x="117006" y="0"/>
                  </a:moveTo>
                  <a:lnTo>
                    <a:pt x="771757" y="0"/>
                  </a:lnTo>
                  <a:cubicBezTo>
                    <a:pt x="836377" y="0"/>
                    <a:pt x="888763" y="52385"/>
                    <a:pt x="888763" y="117006"/>
                  </a:cubicBezTo>
                  <a:lnTo>
                    <a:pt x="888763" y="408824"/>
                  </a:lnTo>
                  <a:cubicBezTo>
                    <a:pt x="888763" y="473445"/>
                    <a:pt x="836377" y="525830"/>
                    <a:pt x="771757" y="525830"/>
                  </a:cubicBezTo>
                  <a:lnTo>
                    <a:pt x="117006" y="525830"/>
                  </a:lnTo>
                  <a:cubicBezTo>
                    <a:pt x="52385" y="525830"/>
                    <a:pt x="0" y="473445"/>
                    <a:pt x="0" y="408824"/>
                  </a:cubicBezTo>
                  <a:lnTo>
                    <a:pt x="0" y="117006"/>
                  </a:lnTo>
                  <a:cubicBezTo>
                    <a:pt x="0" y="52385"/>
                    <a:pt x="52385" y="0"/>
                    <a:pt x="117006" y="0"/>
                  </a:cubicBezTo>
                  <a:close/>
                </a:path>
              </a:pathLst>
            </a:custGeom>
            <a:solidFill>
              <a:srgbClr val="2F689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88763" cy="5829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Open Sans"/>
                </a:rPr>
                <a:t>La santé et la médecine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375566" y="6247688"/>
            <a:ext cx="3374521" cy="1740137"/>
            <a:chOff x="0" y="0"/>
            <a:chExt cx="888763" cy="4583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88763" cy="458308"/>
            </a:xfrm>
            <a:custGeom>
              <a:avLst/>
              <a:gdLst/>
              <a:ahLst/>
              <a:cxnLst/>
              <a:rect r="r" b="b" t="t" l="l"/>
              <a:pathLst>
                <a:path h="458308" w="888763">
                  <a:moveTo>
                    <a:pt x="117006" y="0"/>
                  </a:moveTo>
                  <a:lnTo>
                    <a:pt x="771757" y="0"/>
                  </a:lnTo>
                  <a:cubicBezTo>
                    <a:pt x="836377" y="0"/>
                    <a:pt x="888763" y="52385"/>
                    <a:pt x="888763" y="117006"/>
                  </a:cubicBezTo>
                  <a:lnTo>
                    <a:pt x="888763" y="341302"/>
                  </a:lnTo>
                  <a:cubicBezTo>
                    <a:pt x="888763" y="405923"/>
                    <a:pt x="836377" y="458308"/>
                    <a:pt x="771757" y="458308"/>
                  </a:cubicBezTo>
                  <a:lnTo>
                    <a:pt x="117006" y="458308"/>
                  </a:lnTo>
                  <a:cubicBezTo>
                    <a:pt x="52385" y="458308"/>
                    <a:pt x="0" y="405923"/>
                    <a:pt x="0" y="341302"/>
                  </a:cubicBezTo>
                  <a:lnTo>
                    <a:pt x="0" y="117006"/>
                  </a:lnTo>
                  <a:cubicBezTo>
                    <a:pt x="0" y="52385"/>
                    <a:pt x="52385" y="0"/>
                    <a:pt x="117006" y="0"/>
                  </a:cubicBezTo>
                  <a:close/>
                </a:path>
              </a:pathLst>
            </a:custGeom>
            <a:solidFill>
              <a:srgbClr val="2F689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888763" cy="515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Open Sans"/>
                </a:rPr>
                <a:t>La finance et l’économie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750086" y="3371316"/>
            <a:ext cx="3374521" cy="1740137"/>
            <a:chOff x="0" y="0"/>
            <a:chExt cx="888763" cy="45830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88763" cy="458308"/>
            </a:xfrm>
            <a:custGeom>
              <a:avLst/>
              <a:gdLst/>
              <a:ahLst/>
              <a:cxnLst/>
              <a:rect r="r" b="b" t="t" l="l"/>
              <a:pathLst>
                <a:path h="458308" w="888763">
                  <a:moveTo>
                    <a:pt x="117006" y="0"/>
                  </a:moveTo>
                  <a:lnTo>
                    <a:pt x="771757" y="0"/>
                  </a:lnTo>
                  <a:cubicBezTo>
                    <a:pt x="836377" y="0"/>
                    <a:pt x="888763" y="52385"/>
                    <a:pt x="888763" y="117006"/>
                  </a:cubicBezTo>
                  <a:lnTo>
                    <a:pt x="888763" y="341302"/>
                  </a:lnTo>
                  <a:cubicBezTo>
                    <a:pt x="888763" y="405923"/>
                    <a:pt x="836377" y="458308"/>
                    <a:pt x="771757" y="458308"/>
                  </a:cubicBezTo>
                  <a:lnTo>
                    <a:pt x="117006" y="458308"/>
                  </a:lnTo>
                  <a:cubicBezTo>
                    <a:pt x="52385" y="458308"/>
                    <a:pt x="0" y="405923"/>
                    <a:pt x="0" y="341302"/>
                  </a:cubicBezTo>
                  <a:lnTo>
                    <a:pt x="0" y="117006"/>
                  </a:lnTo>
                  <a:cubicBezTo>
                    <a:pt x="0" y="52385"/>
                    <a:pt x="52385" y="0"/>
                    <a:pt x="117006" y="0"/>
                  </a:cubicBezTo>
                  <a:close/>
                </a:path>
              </a:pathLst>
            </a:custGeom>
            <a:solidFill>
              <a:srgbClr val="2F689E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888763" cy="515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Open Sans"/>
                </a:rPr>
                <a:t>Les transports et la Logistique 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124607" y="6247688"/>
            <a:ext cx="3374521" cy="1740137"/>
            <a:chOff x="0" y="0"/>
            <a:chExt cx="888763" cy="45830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88763" cy="458308"/>
            </a:xfrm>
            <a:custGeom>
              <a:avLst/>
              <a:gdLst/>
              <a:ahLst/>
              <a:cxnLst/>
              <a:rect r="r" b="b" t="t" l="l"/>
              <a:pathLst>
                <a:path h="458308" w="888763">
                  <a:moveTo>
                    <a:pt x="117006" y="0"/>
                  </a:moveTo>
                  <a:lnTo>
                    <a:pt x="771757" y="0"/>
                  </a:lnTo>
                  <a:cubicBezTo>
                    <a:pt x="836377" y="0"/>
                    <a:pt x="888763" y="52385"/>
                    <a:pt x="888763" y="117006"/>
                  </a:cubicBezTo>
                  <a:lnTo>
                    <a:pt x="888763" y="341302"/>
                  </a:lnTo>
                  <a:cubicBezTo>
                    <a:pt x="888763" y="405923"/>
                    <a:pt x="836377" y="458308"/>
                    <a:pt x="771757" y="458308"/>
                  </a:cubicBezTo>
                  <a:lnTo>
                    <a:pt x="117006" y="458308"/>
                  </a:lnTo>
                  <a:cubicBezTo>
                    <a:pt x="52385" y="458308"/>
                    <a:pt x="0" y="405923"/>
                    <a:pt x="0" y="341302"/>
                  </a:cubicBezTo>
                  <a:lnTo>
                    <a:pt x="0" y="117006"/>
                  </a:lnTo>
                  <a:cubicBezTo>
                    <a:pt x="0" y="52385"/>
                    <a:pt x="52385" y="0"/>
                    <a:pt x="117006" y="0"/>
                  </a:cubicBezTo>
                  <a:close/>
                </a:path>
              </a:pathLst>
            </a:custGeom>
            <a:solidFill>
              <a:srgbClr val="2F689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888763" cy="515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Open Sans"/>
                </a:rPr>
                <a:t>L’industrie et la fabrication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931188" y="3371316"/>
            <a:ext cx="3374521" cy="1740137"/>
            <a:chOff x="0" y="0"/>
            <a:chExt cx="888763" cy="45830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88763" cy="458308"/>
            </a:xfrm>
            <a:custGeom>
              <a:avLst/>
              <a:gdLst/>
              <a:ahLst/>
              <a:cxnLst/>
              <a:rect r="r" b="b" t="t" l="l"/>
              <a:pathLst>
                <a:path h="458308" w="888763">
                  <a:moveTo>
                    <a:pt x="117006" y="0"/>
                  </a:moveTo>
                  <a:lnTo>
                    <a:pt x="771757" y="0"/>
                  </a:lnTo>
                  <a:cubicBezTo>
                    <a:pt x="836377" y="0"/>
                    <a:pt x="888763" y="52385"/>
                    <a:pt x="888763" y="117006"/>
                  </a:cubicBezTo>
                  <a:lnTo>
                    <a:pt x="888763" y="341302"/>
                  </a:lnTo>
                  <a:cubicBezTo>
                    <a:pt x="888763" y="405923"/>
                    <a:pt x="836377" y="458308"/>
                    <a:pt x="771757" y="458308"/>
                  </a:cubicBezTo>
                  <a:lnTo>
                    <a:pt x="117006" y="458308"/>
                  </a:lnTo>
                  <a:cubicBezTo>
                    <a:pt x="52385" y="458308"/>
                    <a:pt x="0" y="405923"/>
                    <a:pt x="0" y="341302"/>
                  </a:cubicBezTo>
                  <a:lnTo>
                    <a:pt x="0" y="117006"/>
                  </a:lnTo>
                  <a:cubicBezTo>
                    <a:pt x="0" y="52385"/>
                    <a:pt x="52385" y="0"/>
                    <a:pt x="117006" y="0"/>
                  </a:cubicBezTo>
                  <a:close/>
                </a:path>
              </a:pathLst>
            </a:custGeom>
            <a:solidFill>
              <a:srgbClr val="2F689E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888763" cy="515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Open Sans"/>
                </a:rPr>
                <a:t>L’IA dans le      quotidien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2681242" y="7485582"/>
            <a:ext cx="2448370" cy="2448370"/>
          </a:xfrm>
          <a:custGeom>
            <a:avLst/>
            <a:gdLst/>
            <a:ahLst/>
            <a:cxnLst/>
            <a:rect r="r" b="b" t="t" l="l"/>
            <a:pathLst>
              <a:path h="2448370" w="2448370">
                <a:moveTo>
                  <a:pt x="0" y="0"/>
                </a:moveTo>
                <a:lnTo>
                  <a:pt x="2448370" y="0"/>
                </a:lnTo>
                <a:lnTo>
                  <a:pt x="2448370" y="2448370"/>
                </a:lnTo>
                <a:lnTo>
                  <a:pt x="0" y="24483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6424457" y="4274871"/>
            <a:ext cx="1938118" cy="1737259"/>
          </a:xfrm>
          <a:custGeom>
            <a:avLst/>
            <a:gdLst/>
            <a:ahLst/>
            <a:cxnLst/>
            <a:rect r="r" b="b" t="t" l="l"/>
            <a:pathLst>
              <a:path h="1737259" w="1938118">
                <a:moveTo>
                  <a:pt x="0" y="0"/>
                </a:moveTo>
                <a:lnTo>
                  <a:pt x="1938118" y="0"/>
                </a:lnTo>
                <a:lnTo>
                  <a:pt x="1938118" y="1737258"/>
                </a:lnTo>
                <a:lnTo>
                  <a:pt x="0" y="17372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164070" y="7117757"/>
            <a:ext cx="1921073" cy="1753416"/>
          </a:xfrm>
          <a:custGeom>
            <a:avLst/>
            <a:gdLst/>
            <a:ahLst/>
            <a:cxnLst/>
            <a:rect r="r" b="b" t="t" l="l"/>
            <a:pathLst>
              <a:path h="1753416" w="1921073">
                <a:moveTo>
                  <a:pt x="0" y="0"/>
                </a:moveTo>
                <a:lnTo>
                  <a:pt x="1921074" y="0"/>
                </a:lnTo>
                <a:lnTo>
                  <a:pt x="1921074" y="1753416"/>
                </a:lnTo>
                <a:lnTo>
                  <a:pt x="0" y="17534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5387445" y="2599176"/>
            <a:ext cx="1871855" cy="1544280"/>
          </a:xfrm>
          <a:custGeom>
            <a:avLst/>
            <a:gdLst/>
            <a:ahLst/>
            <a:cxnLst/>
            <a:rect r="r" b="b" t="t" l="l"/>
            <a:pathLst>
              <a:path h="1544280" w="1871855">
                <a:moveTo>
                  <a:pt x="0" y="0"/>
                </a:moveTo>
                <a:lnTo>
                  <a:pt x="1871855" y="0"/>
                </a:lnTo>
                <a:lnTo>
                  <a:pt x="1871855" y="1544280"/>
                </a:lnTo>
                <a:lnTo>
                  <a:pt x="0" y="154428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295780" y="4703926"/>
            <a:ext cx="1539481" cy="1327802"/>
          </a:xfrm>
          <a:custGeom>
            <a:avLst/>
            <a:gdLst/>
            <a:ahLst/>
            <a:cxnLst/>
            <a:rect r="r" b="b" t="t" l="l"/>
            <a:pathLst>
              <a:path h="1327802" w="1539481">
                <a:moveTo>
                  <a:pt x="0" y="0"/>
                </a:moveTo>
                <a:lnTo>
                  <a:pt x="1539481" y="0"/>
                </a:lnTo>
                <a:lnTo>
                  <a:pt x="1539481" y="1327802"/>
                </a:lnTo>
                <a:lnTo>
                  <a:pt x="0" y="132780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295780" y="563577"/>
            <a:ext cx="17476268" cy="2073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</a:rPr>
              <a:t>L’application de L’IA dans les insitutitions</a:t>
            </a:r>
          </a:p>
        </p:txBody>
      </p:sp>
    </p:spTree>
  </p:cSld>
  <p:clrMapOvr>
    <a:masterClrMapping/>
  </p:clrMapOvr>
  <p:transition spd="slow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99121" y="7456780"/>
            <a:ext cx="2573615" cy="2348424"/>
          </a:xfrm>
          <a:custGeom>
            <a:avLst/>
            <a:gdLst/>
            <a:ahLst/>
            <a:cxnLst/>
            <a:rect r="r" b="b" t="t" l="l"/>
            <a:pathLst>
              <a:path h="2348424" w="2573615">
                <a:moveTo>
                  <a:pt x="0" y="0"/>
                </a:moveTo>
                <a:lnTo>
                  <a:pt x="2573615" y="0"/>
                </a:lnTo>
                <a:lnTo>
                  <a:pt x="2573615" y="2348424"/>
                </a:lnTo>
                <a:lnTo>
                  <a:pt x="0" y="23484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744254" y="2894305"/>
            <a:ext cx="5515046" cy="424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L’extension de l'IA dans l'environnement numérique initie de nouveaux problèmes de cybersécurité: </a:t>
            </a:r>
          </a:p>
          <a:p>
            <a:pPr algn="r">
              <a:lnSpc>
                <a:spcPts val="4200"/>
              </a:lnSpc>
            </a:pP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Attaque adversaire, utilisation frauduleuse des prompts, etc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95780" y="563577"/>
            <a:ext cx="17476268" cy="2073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</a:rPr>
              <a:t>Les enjeux de Cybersécurité</a:t>
            </a:r>
          </a:p>
        </p:txBody>
      </p:sp>
    </p:spTree>
  </p:cSld>
  <p:clrMapOvr>
    <a:masterClrMapping/>
  </p:clrMapOvr>
  <p:transition spd="slow">
    <p:cover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338730" y="8115594"/>
            <a:ext cx="1861360" cy="1754332"/>
          </a:xfrm>
          <a:custGeom>
            <a:avLst/>
            <a:gdLst/>
            <a:ahLst/>
            <a:cxnLst/>
            <a:rect r="r" b="b" t="t" l="l"/>
            <a:pathLst>
              <a:path h="1754332" w="1861360">
                <a:moveTo>
                  <a:pt x="0" y="0"/>
                </a:moveTo>
                <a:lnTo>
                  <a:pt x="1861360" y="0"/>
                </a:lnTo>
                <a:lnTo>
                  <a:pt x="1861360" y="1754332"/>
                </a:lnTo>
                <a:lnTo>
                  <a:pt x="0" y="17543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62547" y="6406858"/>
            <a:ext cx="6013727" cy="2585902"/>
          </a:xfrm>
          <a:custGeom>
            <a:avLst/>
            <a:gdLst/>
            <a:ahLst/>
            <a:cxnLst/>
            <a:rect r="r" b="b" t="t" l="l"/>
            <a:pathLst>
              <a:path h="2585902" w="6013727">
                <a:moveTo>
                  <a:pt x="0" y="0"/>
                </a:moveTo>
                <a:lnTo>
                  <a:pt x="6013727" y="0"/>
                </a:lnTo>
                <a:lnTo>
                  <a:pt x="6013727" y="2585902"/>
                </a:lnTo>
                <a:lnTo>
                  <a:pt x="0" y="25859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791060"/>
            <a:ext cx="5233847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L'IA peut vous faciliter la vie, les assistants intelligents  tel que chatGPT, dall-e et bien d'autre, sont des outils à maîtriser.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045003" y="3791060"/>
            <a:ext cx="4214297" cy="371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De la génération de contenus à la génération de texte ou d’image, ils sont vos meilleurs amis quand on sait comment les utiliser.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5780" y="563577"/>
            <a:ext cx="17476268" cy="1045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</a:rPr>
              <a:t>Les conseils face à l’IA</a:t>
            </a:r>
          </a:p>
        </p:txBody>
      </p:sp>
    </p:spTree>
  </p:cSld>
  <p:clrMapOvr>
    <a:masterClrMapping/>
  </p:clrMapOvr>
  <p:transition spd="slow">
    <p:cover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19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87591" y="2211927"/>
            <a:ext cx="1353747" cy="1299597"/>
          </a:xfrm>
          <a:custGeom>
            <a:avLst/>
            <a:gdLst/>
            <a:ahLst/>
            <a:cxnLst/>
            <a:rect r="r" b="b" t="t" l="l"/>
            <a:pathLst>
              <a:path h="1299597" w="1353747">
                <a:moveTo>
                  <a:pt x="0" y="0"/>
                </a:moveTo>
                <a:lnTo>
                  <a:pt x="1353747" y="0"/>
                </a:lnTo>
                <a:lnTo>
                  <a:pt x="1353747" y="1299597"/>
                </a:lnTo>
                <a:lnTo>
                  <a:pt x="0" y="12995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06586" y="7462289"/>
            <a:ext cx="8573686" cy="3199133"/>
          </a:xfrm>
          <a:custGeom>
            <a:avLst/>
            <a:gdLst/>
            <a:ahLst/>
            <a:cxnLst/>
            <a:rect r="r" b="b" t="t" l="l"/>
            <a:pathLst>
              <a:path h="3199133" w="8573686">
                <a:moveTo>
                  <a:pt x="0" y="0"/>
                </a:moveTo>
                <a:lnTo>
                  <a:pt x="8573686" y="0"/>
                </a:lnTo>
                <a:lnTo>
                  <a:pt x="8573686" y="3199134"/>
                </a:lnTo>
                <a:lnTo>
                  <a:pt x="0" y="31991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6" t="0" r="-1466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899778"/>
            <a:ext cx="1986897" cy="1864071"/>
          </a:xfrm>
          <a:custGeom>
            <a:avLst/>
            <a:gdLst/>
            <a:ahLst/>
            <a:cxnLst/>
            <a:rect r="r" b="b" t="t" l="l"/>
            <a:pathLst>
              <a:path h="1864071" w="1986897">
                <a:moveTo>
                  <a:pt x="0" y="0"/>
                </a:moveTo>
                <a:lnTo>
                  <a:pt x="1986897" y="0"/>
                </a:lnTo>
                <a:lnTo>
                  <a:pt x="1986897" y="1864071"/>
                </a:lnTo>
                <a:lnTo>
                  <a:pt x="0" y="18640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6152102"/>
            <a:ext cx="1871529" cy="1871529"/>
          </a:xfrm>
          <a:custGeom>
            <a:avLst/>
            <a:gdLst/>
            <a:ahLst/>
            <a:cxnLst/>
            <a:rect r="r" b="b" t="t" l="l"/>
            <a:pathLst>
              <a:path h="1871529" w="1871529">
                <a:moveTo>
                  <a:pt x="0" y="0"/>
                </a:moveTo>
                <a:lnTo>
                  <a:pt x="1871529" y="0"/>
                </a:lnTo>
                <a:lnTo>
                  <a:pt x="1871529" y="1871529"/>
                </a:lnTo>
                <a:lnTo>
                  <a:pt x="0" y="18715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4289" y="8418866"/>
            <a:ext cx="1725940" cy="1678869"/>
          </a:xfrm>
          <a:custGeom>
            <a:avLst/>
            <a:gdLst/>
            <a:ahLst/>
            <a:cxnLst/>
            <a:rect r="r" b="b" t="t" l="l"/>
            <a:pathLst>
              <a:path h="1678869" w="1725940">
                <a:moveTo>
                  <a:pt x="0" y="0"/>
                </a:moveTo>
                <a:lnTo>
                  <a:pt x="1725940" y="0"/>
                </a:lnTo>
                <a:lnTo>
                  <a:pt x="1725940" y="1678868"/>
                </a:lnTo>
                <a:lnTo>
                  <a:pt x="0" y="167886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532691" y="3712079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220931" y="4686300"/>
            <a:ext cx="620283" cy="2172967"/>
          </a:xfrm>
          <a:custGeom>
            <a:avLst/>
            <a:gdLst/>
            <a:ahLst/>
            <a:cxnLst/>
            <a:rect r="r" b="b" t="t" l="l"/>
            <a:pathLst>
              <a:path h="2172967" w="620283">
                <a:moveTo>
                  <a:pt x="0" y="0"/>
                </a:moveTo>
                <a:lnTo>
                  <a:pt x="620283" y="0"/>
                </a:lnTo>
                <a:lnTo>
                  <a:pt x="620283" y="2172967"/>
                </a:lnTo>
                <a:lnTo>
                  <a:pt x="0" y="217296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718042" y="3090023"/>
            <a:ext cx="5744099" cy="5107371"/>
          </a:xfrm>
          <a:custGeom>
            <a:avLst/>
            <a:gdLst/>
            <a:ahLst/>
            <a:cxnLst/>
            <a:rect r="r" b="b" t="t" l="l"/>
            <a:pathLst>
              <a:path h="5107371" w="5744099">
                <a:moveTo>
                  <a:pt x="0" y="0"/>
                </a:moveTo>
                <a:lnTo>
                  <a:pt x="5744098" y="0"/>
                </a:lnTo>
                <a:lnTo>
                  <a:pt x="5744098" y="5107370"/>
                </a:lnTo>
                <a:lnTo>
                  <a:pt x="0" y="510737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015597" y="2575673"/>
            <a:ext cx="1072929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Risque de sécurité, menaces de Cyberattaques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5780" y="563577"/>
            <a:ext cx="17476268" cy="1045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</a:rPr>
              <a:t>Les problème de l’IA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64138" y="4629150"/>
            <a:ext cx="1072929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Biais Algorithmiques et Équité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00229" y="6802117"/>
            <a:ext cx="1072929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Vie Privée et sécurité des données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900229" y="8776106"/>
            <a:ext cx="1072929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Transparence et éthique</a:t>
            </a:r>
          </a:p>
        </p:txBody>
      </p:sp>
    </p:spTree>
  </p:cSld>
  <p:clrMapOvr>
    <a:masterClrMapping/>
  </p:clrMapOvr>
  <p:transition spd="slow">
    <p:cover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68" t="0" r="-8398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581222"/>
            <a:ext cx="6907255" cy="1772184"/>
            <a:chOff x="0" y="0"/>
            <a:chExt cx="1819195" cy="4667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19195" cy="466748"/>
            </a:xfrm>
            <a:custGeom>
              <a:avLst/>
              <a:gdLst/>
              <a:ahLst/>
              <a:cxnLst/>
              <a:rect r="r" b="b" t="t" l="l"/>
              <a:pathLst>
                <a:path h="466748" w="1819195">
                  <a:moveTo>
                    <a:pt x="0" y="0"/>
                  </a:moveTo>
                  <a:lnTo>
                    <a:pt x="1819195" y="0"/>
                  </a:lnTo>
                  <a:lnTo>
                    <a:pt x="1819195" y="466748"/>
                  </a:lnTo>
                  <a:lnTo>
                    <a:pt x="0" y="466748"/>
                  </a:lnTo>
                  <a:close/>
                </a:path>
              </a:pathLst>
            </a:custGeom>
            <a:solidFill>
              <a:srgbClr val="92DCE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819195" cy="5048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635265" y="5605507"/>
            <a:ext cx="1300690" cy="2458349"/>
          </a:xfrm>
          <a:custGeom>
            <a:avLst/>
            <a:gdLst/>
            <a:ahLst/>
            <a:cxnLst/>
            <a:rect r="r" b="b" t="t" l="l"/>
            <a:pathLst>
              <a:path h="2458349" w="1300690">
                <a:moveTo>
                  <a:pt x="0" y="0"/>
                </a:moveTo>
                <a:lnTo>
                  <a:pt x="1300690" y="0"/>
                </a:lnTo>
                <a:lnTo>
                  <a:pt x="1300690" y="2458349"/>
                </a:lnTo>
                <a:lnTo>
                  <a:pt x="0" y="24583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05328" y="7306493"/>
            <a:ext cx="1546435" cy="1957513"/>
          </a:xfrm>
          <a:custGeom>
            <a:avLst/>
            <a:gdLst/>
            <a:ahLst/>
            <a:cxnLst/>
            <a:rect r="r" b="b" t="t" l="l"/>
            <a:pathLst>
              <a:path h="1957513" w="1546435">
                <a:moveTo>
                  <a:pt x="0" y="0"/>
                </a:moveTo>
                <a:lnTo>
                  <a:pt x="1546435" y="0"/>
                </a:lnTo>
                <a:lnTo>
                  <a:pt x="1546435" y="1957513"/>
                </a:lnTo>
                <a:lnTo>
                  <a:pt x="0" y="19575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05866" y="627671"/>
            <a:ext cx="17476268" cy="2073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</a:rPr>
              <a:t>Pour aller </a:t>
            </a:r>
          </a:p>
          <a:p>
            <a:pPr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</a:rPr>
              <a:t>plus loin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20980" y="4054692"/>
            <a:ext cx="6429851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39"/>
              </a:lnSpc>
            </a:pPr>
            <a:r>
              <a:rPr lang="en-US" sz="4599" u="sng">
                <a:solidFill>
                  <a:srgbClr val="FFFFFF"/>
                </a:solidFill>
                <a:latin typeface="Arimo"/>
                <a:hlinkClick r:id="rId6" tooltip="https://dampess.github.io/WikiIA/index.html"/>
              </a:rPr>
              <a:t>Je découvre le site web !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51763" y="8749656"/>
            <a:ext cx="5233847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Bold"/>
              </a:rPr>
              <a:t>Des quizz et plus encore ...</a:t>
            </a:r>
          </a:p>
        </p:txBody>
      </p:sp>
    </p:spTree>
  </p:cSld>
  <p:clrMapOvr>
    <a:masterClrMapping/>
  </p:clrMapOvr>
  <p:transition spd="slow">
    <p:cover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DAF3XOplQtM</dc:identifier>
  <dcterms:modified xsi:type="dcterms:W3CDTF">2011-08-01T06:04:30Z</dcterms:modified>
  <cp:revision>1</cp:revision>
  <dc:title>IA</dc:title>
</cp:coreProperties>
</file>

<file path=docProps/thumbnail.jpeg>
</file>